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269" r:id="rId27"/>
    <p:sldId id="270" r:id="rId28"/>
    <p:sldId id="271" r:id="rId29"/>
    <p:sldId id="272" r:id="rId30"/>
    <p:sldId id="273" r:id="rId31"/>
    <p:sldId id="274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7EE64E36-743A-4691-8080-C208EC4CF6EF}"/>
    <pc:docChg chg="undo custSel modSld">
      <pc:chgData name="Robyn Cook-Ritchie" userId="bd6a7c089da4cdc9" providerId="LiveId" clId="{7EE64E36-743A-4691-8080-C208EC4CF6EF}" dt="2023-02-21T19:42:46.549" v="21" actId="1076"/>
      <pc:docMkLst>
        <pc:docMk/>
      </pc:docMkLst>
      <pc:sldChg chg="modSp mod">
        <pc:chgData name="Robyn Cook-Ritchie" userId="bd6a7c089da4cdc9" providerId="LiveId" clId="{7EE64E36-743A-4691-8080-C208EC4CF6EF}" dt="2023-02-21T19:40:50.930" v="0" actId="12"/>
        <pc:sldMkLst>
          <pc:docMk/>
          <pc:sldMk cId="563929521" sldId="260"/>
        </pc:sldMkLst>
        <pc:spChg chg="mod">
          <ac:chgData name="Robyn Cook-Ritchie" userId="bd6a7c089da4cdc9" providerId="LiveId" clId="{7EE64E36-743A-4691-8080-C208EC4CF6EF}" dt="2023-02-21T19:40:50.930" v="0" actId="12"/>
          <ac:spMkLst>
            <pc:docMk/>
            <pc:sldMk cId="563929521" sldId="26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1:06.406" v="3" actId="1076"/>
        <pc:sldMkLst>
          <pc:docMk/>
          <pc:sldMk cId="3757631623" sldId="266"/>
        </pc:sldMkLst>
        <pc:spChg chg="mod">
          <ac:chgData name="Robyn Cook-Ritchie" userId="bd6a7c089da4cdc9" providerId="LiveId" clId="{7EE64E36-743A-4691-8080-C208EC4CF6EF}" dt="2023-02-21T19:41:01.795" v="2" actId="1076"/>
          <ac:spMkLst>
            <pc:docMk/>
            <pc:sldMk cId="3757631623" sldId="266"/>
            <ac:spMk id="3" creationId="{00000000-0000-0000-0000-000000000000}"/>
          </ac:spMkLst>
        </pc:spChg>
        <pc:graphicFrameChg chg="mod">
          <ac:chgData name="Robyn Cook-Ritchie" userId="bd6a7c089da4cdc9" providerId="LiveId" clId="{7EE64E36-743A-4691-8080-C208EC4CF6EF}" dt="2023-02-21T19:41:06.406" v="3" actId="1076"/>
          <ac:graphicFrameMkLst>
            <pc:docMk/>
            <pc:sldMk cId="3757631623" sldId="266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7EE64E36-743A-4691-8080-C208EC4CF6EF}" dt="2023-02-21T19:42:10.380" v="14" actId="12"/>
        <pc:sldMkLst>
          <pc:docMk/>
          <pc:sldMk cId="4146629887" sldId="270"/>
        </pc:sldMkLst>
        <pc:spChg chg="mod">
          <ac:chgData name="Robyn Cook-Ritchie" userId="bd6a7c089da4cdc9" providerId="LiveId" clId="{7EE64E36-743A-4691-8080-C208EC4CF6EF}" dt="2023-02-21T19:42:10.380" v="14" actId="12"/>
          <ac:spMkLst>
            <pc:docMk/>
            <pc:sldMk cId="4146629887" sldId="27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2:46.549" v="21" actId="1076"/>
        <pc:sldMkLst>
          <pc:docMk/>
          <pc:sldMk cId="1854750285" sldId="271"/>
        </pc:sldMkLst>
        <pc:spChg chg="mod">
          <ac:chgData name="Robyn Cook-Ritchie" userId="bd6a7c089da4cdc9" providerId="LiveId" clId="{7EE64E36-743A-4691-8080-C208EC4CF6EF}" dt="2023-02-21T19:42:44.599" v="20" actId="1076"/>
          <ac:spMkLst>
            <pc:docMk/>
            <pc:sldMk cId="1854750285" sldId="271"/>
            <ac:spMk id="2" creationId="{00000000-0000-0000-0000-000000000000}"/>
          </ac:spMkLst>
        </pc:spChg>
        <pc:spChg chg="mod">
          <ac:chgData name="Robyn Cook-Ritchie" userId="bd6a7c089da4cdc9" providerId="LiveId" clId="{7EE64E36-743A-4691-8080-C208EC4CF6EF}" dt="2023-02-21T19:42:46.549" v="21" actId="1076"/>
          <ac:spMkLst>
            <pc:docMk/>
            <pc:sldMk cId="1854750285" sldId="27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2:39.309" v="19" actId="1076"/>
        <pc:sldMkLst>
          <pc:docMk/>
          <pc:sldMk cId="3711247767" sldId="272"/>
        </pc:sldMkLst>
        <pc:spChg chg="mod">
          <ac:chgData name="Robyn Cook-Ritchie" userId="bd6a7c089da4cdc9" providerId="LiveId" clId="{7EE64E36-743A-4691-8080-C208EC4CF6EF}" dt="2023-02-21T19:42:36.867" v="18" actId="1076"/>
          <ac:spMkLst>
            <pc:docMk/>
            <pc:sldMk cId="3711247767" sldId="272"/>
            <ac:spMk id="2" creationId="{00000000-0000-0000-0000-000000000000}"/>
          </ac:spMkLst>
        </pc:spChg>
        <pc:spChg chg="mod">
          <ac:chgData name="Robyn Cook-Ritchie" userId="bd6a7c089da4cdc9" providerId="LiveId" clId="{7EE64E36-743A-4691-8080-C208EC4CF6EF}" dt="2023-02-21T19:42:39.309" v="19" actId="1076"/>
          <ac:spMkLst>
            <pc:docMk/>
            <pc:sldMk cId="3711247767" sldId="27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1:14.890" v="5" actId="14100"/>
        <pc:sldMkLst>
          <pc:docMk/>
          <pc:sldMk cId="2305999324" sldId="288"/>
        </pc:sldMkLst>
        <pc:spChg chg="mod">
          <ac:chgData name="Robyn Cook-Ritchie" userId="bd6a7c089da4cdc9" providerId="LiveId" clId="{7EE64E36-743A-4691-8080-C208EC4CF6EF}" dt="2023-02-21T19:41:14.890" v="5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1:21.467" v="7" actId="1076"/>
        <pc:sldMkLst>
          <pc:docMk/>
          <pc:sldMk cId="2335626406" sldId="289"/>
        </pc:sldMkLst>
        <pc:spChg chg="mod">
          <ac:chgData name="Robyn Cook-Ritchie" userId="bd6a7c089da4cdc9" providerId="LiveId" clId="{7EE64E36-743A-4691-8080-C208EC4CF6EF}" dt="2023-02-21T19:41:21.467" v="7" actId="1076"/>
          <ac:spMkLst>
            <pc:docMk/>
            <pc:sldMk cId="2335626406" sldId="289"/>
            <ac:spMk id="2" creationId="{00000000-0000-0000-0000-000000000000}"/>
          </ac:spMkLst>
        </pc:spChg>
        <pc:spChg chg="mod">
          <ac:chgData name="Robyn Cook-Ritchie" userId="bd6a7c089da4cdc9" providerId="LiveId" clId="{7EE64E36-743A-4691-8080-C208EC4CF6EF}" dt="2023-02-21T19:41:19.123" v="6" actId="14100"/>
          <ac:spMkLst>
            <pc:docMk/>
            <pc:sldMk cId="2335626406" sldId="28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1:28.646" v="9" actId="14100"/>
        <pc:sldMkLst>
          <pc:docMk/>
          <pc:sldMk cId="40405248" sldId="290"/>
        </pc:sldMkLst>
        <pc:spChg chg="mod">
          <ac:chgData name="Robyn Cook-Ritchie" userId="bd6a7c089da4cdc9" providerId="LiveId" clId="{7EE64E36-743A-4691-8080-C208EC4CF6EF}" dt="2023-02-21T19:41:28.646" v="9" actId="14100"/>
          <ac:spMkLst>
            <pc:docMk/>
            <pc:sldMk cId="40405248" sldId="29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1:35.648" v="11" actId="1076"/>
        <pc:sldMkLst>
          <pc:docMk/>
          <pc:sldMk cId="260027695" sldId="291"/>
        </pc:sldMkLst>
        <pc:spChg chg="mod">
          <ac:chgData name="Robyn Cook-Ritchie" userId="bd6a7c089da4cdc9" providerId="LiveId" clId="{7EE64E36-743A-4691-8080-C208EC4CF6EF}" dt="2023-02-21T19:41:35.648" v="11" actId="1076"/>
          <ac:spMkLst>
            <pc:docMk/>
            <pc:sldMk cId="260027695" sldId="291"/>
            <ac:spMk id="2" creationId="{00000000-0000-0000-0000-000000000000}"/>
          </ac:spMkLst>
        </pc:spChg>
        <pc:spChg chg="mod">
          <ac:chgData name="Robyn Cook-Ritchie" userId="bd6a7c089da4cdc9" providerId="LiveId" clId="{7EE64E36-743A-4691-8080-C208EC4CF6EF}" dt="2023-02-21T19:41:32.501" v="10" actId="14100"/>
          <ac:spMkLst>
            <pc:docMk/>
            <pc:sldMk cId="260027695" sldId="29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7EE64E36-743A-4691-8080-C208EC4CF6EF}" dt="2023-02-21T19:42:04.023" v="13" actId="12"/>
        <pc:sldMkLst>
          <pc:docMk/>
          <pc:sldMk cId="2787749647" sldId="297"/>
        </pc:sldMkLst>
        <pc:spChg chg="mod">
          <ac:chgData name="Robyn Cook-Ritchie" userId="bd6a7c089da4cdc9" providerId="LiveId" clId="{7EE64E36-743A-4691-8080-C208EC4CF6EF}" dt="2023-02-21T19:42:04.023" v="13" actId="12"/>
          <ac:spMkLst>
            <pc:docMk/>
            <pc:sldMk cId="2787749647" sldId="29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VtfF3WUNTI&amp;t=2s" TargetMode="External"/><Relationship Id="rId2" Type="http://schemas.openxmlformats.org/officeDocument/2006/relationships/hyperlink" Target="https://www.youtube.com/watch?v=bTbHwnxCGaI&amp;t=1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jobbank.gc.ca/explorecareer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 </a:t>
            </a:r>
            <a:br>
              <a:rPr lang="en-CA" dirty="0"/>
            </a:br>
            <a:r>
              <a:rPr lang="en-CA" dirty="0"/>
              <a:t>Customer Service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1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 this learning series, you will complete 2 milestones. </a:t>
            </a:r>
          </a:p>
          <a:p>
            <a:r>
              <a:rPr lang="en-US" sz="2000" dirty="0"/>
              <a:t>As you saw on your learner plan template, you will complete the following milestones:</a:t>
            </a:r>
            <a:endParaRPr lang="en-CA" sz="2000" dirty="0"/>
          </a:p>
          <a:p>
            <a:pPr lvl="1"/>
            <a:r>
              <a:rPr lang="en-US" sz="1800" dirty="0"/>
              <a:t>Milestone 3: Read an information sheet. </a:t>
            </a:r>
            <a:endParaRPr lang="en-CA" sz="1800" dirty="0"/>
          </a:p>
          <a:p>
            <a:pPr lvl="1"/>
            <a:r>
              <a:rPr lang="en-US" sz="1800" dirty="0"/>
              <a:t>Milestone 49: Compare survey data and make calculations. </a:t>
            </a:r>
            <a:endParaRPr lang="en-CA" sz="18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7123" y="395510"/>
            <a:ext cx="1213209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49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149" y="1540189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52683"/>
              </p:ext>
            </p:extLst>
          </p:nvPr>
        </p:nvGraphicFramePr>
        <p:xfrm>
          <a:off x="2005149" y="2624395"/>
          <a:ext cx="8331337" cy="3609495"/>
        </p:xfrm>
        <a:graphic>
          <a:graphicData uri="http://schemas.openxmlformats.org/drawingml/2006/table">
            <a:tbl>
              <a:tblPr firstRow="1" firstCol="1" bandRow="1"/>
              <a:tblGrid>
                <a:gridCol w="1808836">
                  <a:extLst>
                    <a:ext uri="{9D8B030D-6E8A-4147-A177-3AD203B41FA5}">
                      <a16:colId xmlns:a16="http://schemas.microsoft.com/office/drawing/2014/main" val="3369733222"/>
                    </a:ext>
                  </a:extLst>
                </a:gridCol>
                <a:gridCol w="6522501">
                  <a:extLst>
                    <a:ext uri="{9D8B030D-6E8A-4147-A177-3AD203B41FA5}">
                      <a16:colId xmlns:a16="http://schemas.microsoft.com/office/drawing/2014/main" val="1755232968"/>
                    </a:ext>
                  </a:extLst>
                </a:gridCol>
              </a:tblGrid>
              <a:tr h="656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918864"/>
                  </a:ext>
                </a:extLst>
              </a:tr>
              <a:tr h="656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discussing customer service jobs, and desired work settings. 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467152"/>
                  </a:ext>
                </a:extLst>
              </a:tr>
              <a:tr h="656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the use of technology to research customer service jobs.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401065"/>
                  </a:ext>
                </a:extLst>
              </a:tr>
              <a:tr h="9844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customer service skills jobs, including what customer service is and where you can work.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063045"/>
                  </a:ext>
                </a:extLst>
              </a:tr>
              <a:tr h="6562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customer service roles and work settings.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997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6438" y="2133600"/>
            <a:ext cx="959817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 dirty="0"/>
              <a:t>What is customer service 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1381" y="589604"/>
            <a:ext cx="8911687" cy="1280890"/>
          </a:xfrm>
        </p:spPr>
        <p:txBody>
          <a:bodyPr/>
          <a:lstStyle/>
          <a:p>
            <a:r>
              <a:rPr lang="en-CA" dirty="0"/>
              <a:t>Customer Service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1381" y="2133600"/>
            <a:ext cx="9943231" cy="3777622"/>
          </a:xfrm>
        </p:spPr>
        <p:txBody>
          <a:bodyPr/>
          <a:lstStyle/>
          <a:p>
            <a:r>
              <a:rPr lang="en-US" sz="2000" b="1" dirty="0"/>
              <a:t>Customer:</a:t>
            </a:r>
            <a:r>
              <a:rPr lang="en-US" sz="2000" dirty="0"/>
              <a:t> a person who purchases goods or services from another; buyer; patron. </a:t>
            </a:r>
            <a:r>
              <a:rPr lang="en-US" sz="2000" i="1" dirty="0"/>
              <a:t>(Source: dictionary.com)</a:t>
            </a:r>
            <a:endParaRPr lang="en-CA" sz="2000" dirty="0"/>
          </a:p>
          <a:p>
            <a:r>
              <a:rPr lang="en-US" sz="2000" b="1" dirty="0"/>
              <a:t>Service:</a:t>
            </a:r>
            <a:r>
              <a:rPr lang="en-US" sz="2000" dirty="0"/>
              <a:t> an act of helpful activity; to help; aid. </a:t>
            </a:r>
            <a:r>
              <a:rPr lang="en-US" sz="2000" i="1" dirty="0"/>
              <a:t>(Source: dictionary.com)</a:t>
            </a:r>
            <a:endParaRPr lang="en-CA" sz="2000" dirty="0"/>
          </a:p>
          <a:p>
            <a:r>
              <a:rPr lang="en-US" sz="2000" b="1" dirty="0"/>
              <a:t>Customer Service:</a:t>
            </a:r>
            <a:r>
              <a:rPr lang="en-US" sz="2000" dirty="0"/>
              <a:t> assistance and other resources that a company provides to the people who buy or use its products or services. </a:t>
            </a:r>
            <a:r>
              <a:rPr lang="en-US" sz="2000" i="1" dirty="0"/>
              <a:t>(Source: dictionary.com)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26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0008" y="2133600"/>
            <a:ext cx="9934604" cy="37776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Each person in the room tell the group your first name and something special or unique about yourself.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249" y="632736"/>
            <a:ext cx="8911687" cy="1280890"/>
          </a:xfrm>
        </p:spPr>
        <p:txBody>
          <a:bodyPr/>
          <a:lstStyle/>
          <a:p>
            <a:r>
              <a:rPr lang="en-CA" dirty="0"/>
              <a:t>Customer Service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985" y="2133600"/>
            <a:ext cx="10072627" cy="3777622"/>
          </a:xfrm>
        </p:spPr>
        <p:txBody>
          <a:bodyPr/>
          <a:lstStyle/>
          <a:p>
            <a:r>
              <a:rPr lang="en-US" sz="2000" dirty="0"/>
              <a:t>While working in customer service you will be required to speak to “strangers” on a regular basis. </a:t>
            </a:r>
          </a:p>
          <a:p>
            <a:r>
              <a:rPr lang="en-US" sz="2000" dirty="0"/>
              <a:t>It is important for you to have the confidence to speak to people you are not necessarily comfortable with.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027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Watch the videos, “Bad Customer Service Montage” and “Inside </a:t>
            </a:r>
            <a:r>
              <a:rPr lang="en-US" sz="2000" dirty="0" err="1"/>
              <a:t>Schitt’s</a:t>
            </a:r>
            <a:r>
              <a:rPr lang="en-US" sz="2000" dirty="0"/>
              <a:t> Creek: Customer Service” and discuss what was done incorrectly. </a:t>
            </a:r>
            <a:endParaRPr lang="en-CA" sz="2000" dirty="0"/>
          </a:p>
          <a:p>
            <a:r>
              <a:rPr lang="en-US" sz="2000" u="sng" dirty="0">
                <a:hlinkClick r:id="rId2"/>
              </a:rPr>
              <a:t>https://www.youtube.com/watch?v=bTbHwnxCGaI&amp;t=1s</a:t>
            </a:r>
            <a:endParaRPr lang="en-CA" sz="2000" dirty="0"/>
          </a:p>
          <a:p>
            <a:r>
              <a:rPr lang="en-US" sz="2000" u="sng" dirty="0">
                <a:hlinkClick r:id="rId3"/>
              </a:rPr>
              <a:t>https://www.youtube.com/watch?v=iVtfF3WUNTI&amp;t=2s</a:t>
            </a:r>
            <a:endParaRPr lang="en-CA" sz="2000" dirty="0"/>
          </a:p>
          <a:p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24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videos showed us examples of poor customer service. </a:t>
            </a:r>
            <a:endParaRPr lang="en-CA" sz="2000" dirty="0"/>
          </a:p>
          <a:p>
            <a:r>
              <a:rPr lang="en-US" sz="2000" dirty="0"/>
              <a:t>As a group, discuss what skills you think are important to have while working in customer service.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As a group, discuss the good customer service skills listed on page 6 in your workbook including, what the skill means and why it is important for customer service. </a:t>
            </a:r>
          </a:p>
          <a:p>
            <a:r>
              <a:rPr lang="en-US" sz="2000" dirty="0"/>
              <a:t>Record your answers in the space provided.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Customer Service Jobs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With customer service skills, you can work in many different employment sectors. Some of these sectors may include: </a:t>
            </a:r>
          </a:p>
          <a:p>
            <a:pPr lvl="1"/>
            <a:r>
              <a:rPr lang="en-US" sz="1800" dirty="0"/>
              <a:t>Food &amp; Beverage Service</a:t>
            </a:r>
          </a:p>
          <a:p>
            <a:pPr lvl="1"/>
            <a:r>
              <a:rPr lang="en-US" sz="1800" dirty="0"/>
              <a:t>Retail</a:t>
            </a:r>
          </a:p>
          <a:p>
            <a:pPr lvl="1"/>
            <a:r>
              <a:rPr lang="en-US" sz="1800" dirty="0"/>
              <a:t>Office Administration</a:t>
            </a:r>
          </a:p>
          <a:p>
            <a:pPr lvl="1"/>
            <a:r>
              <a:rPr lang="en-US" sz="1800" dirty="0"/>
              <a:t>Tourism &amp; Amusement</a:t>
            </a:r>
          </a:p>
          <a:p>
            <a:pPr lvl="1"/>
            <a:r>
              <a:rPr lang="en-US" sz="1800" dirty="0"/>
              <a:t>Sales Associate </a:t>
            </a:r>
            <a:endParaRPr lang="en-CA" sz="1800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83468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26850"/>
              </p:ext>
            </p:extLst>
          </p:nvPr>
        </p:nvGraphicFramePr>
        <p:xfrm>
          <a:off x="1933303" y="431070"/>
          <a:ext cx="8464732" cy="6192809"/>
        </p:xfrm>
        <a:graphic>
          <a:graphicData uri="http://schemas.openxmlformats.org/drawingml/2006/table">
            <a:tbl>
              <a:tblPr firstRow="1" firstCol="1" bandRow="1"/>
              <a:tblGrid>
                <a:gridCol w="1792532">
                  <a:extLst>
                    <a:ext uri="{9D8B030D-6E8A-4147-A177-3AD203B41FA5}">
                      <a16:colId xmlns:a16="http://schemas.microsoft.com/office/drawing/2014/main" val="1519600813"/>
                    </a:ext>
                  </a:extLst>
                </a:gridCol>
                <a:gridCol w="6672200">
                  <a:extLst>
                    <a:ext uri="{9D8B030D-6E8A-4147-A177-3AD203B41FA5}">
                      <a16:colId xmlns:a16="http://schemas.microsoft.com/office/drawing/2014/main" val="358833714"/>
                    </a:ext>
                  </a:extLst>
                </a:gridCol>
              </a:tblGrid>
              <a:tr h="2688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Session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Topics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500203"/>
                  </a:ext>
                </a:extLst>
              </a:tr>
              <a:tr h="8075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Defining customer service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Customer service fields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Employment research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0161239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Skills for Success in customer service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Skills for Success assessments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140455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Verbal communication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Written communication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090314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Working in Sales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Selling customers products &amp; warranties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425409"/>
                  </a:ext>
                </a:extLst>
              </a:tr>
              <a:tr h="10834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Problem solving &amp; dealing with conflict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Team work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Work ethic &amp; confidentiality 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Stress management &amp; personal care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455208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Digital skills in a customer service job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 systems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364179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Numeracy in customer service jobs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Documents &amp; charts 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889819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AODA training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&amp; continuous learning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44156"/>
                  </a:ext>
                </a:extLst>
              </a:tr>
              <a:tr h="537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Customer service resumes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Interview skills 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056736"/>
                  </a:ext>
                </a:extLst>
              </a:tr>
              <a:tr h="2688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Practical training day 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209" marR="592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082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065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Food and Beverage Service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Restaurant hostess/host</a:t>
            </a:r>
            <a:endParaRPr lang="en-CA" sz="2000" dirty="0"/>
          </a:p>
          <a:p>
            <a:r>
              <a:rPr lang="en-US" sz="2000" dirty="0"/>
              <a:t>Bartender</a:t>
            </a:r>
            <a:endParaRPr lang="en-CA" sz="2000" dirty="0"/>
          </a:p>
          <a:p>
            <a:r>
              <a:rPr lang="en-US" sz="2000" dirty="0"/>
              <a:t>Server</a:t>
            </a:r>
            <a:endParaRPr lang="en-CA" sz="2000" dirty="0"/>
          </a:p>
          <a:p>
            <a:r>
              <a:rPr lang="en-US" sz="2000" dirty="0"/>
              <a:t>Food counter attendants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8798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Retail sales person </a:t>
            </a:r>
          </a:p>
        </p:txBody>
      </p:sp>
    </p:spTree>
    <p:extLst>
      <p:ext uri="{BB962C8B-B14F-4D97-AF65-F5344CB8AC3E}">
        <p14:creationId xmlns:p14="http://schemas.microsoft.com/office/powerpoint/2010/main" val="2787749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Office Administration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General office support workers</a:t>
            </a:r>
            <a:endParaRPr lang="en-CA" sz="2000" dirty="0"/>
          </a:p>
          <a:p>
            <a:r>
              <a:rPr lang="en-US" sz="2000" dirty="0"/>
              <a:t>Receptionists</a:t>
            </a:r>
            <a:endParaRPr lang="en-CA" sz="2000" dirty="0"/>
          </a:p>
          <a:p>
            <a:r>
              <a:rPr lang="en-US" sz="2000" dirty="0"/>
              <a:t>Call </a:t>
            </a:r>
            <a:r>
              <a:rPr lang="en-US" sz="2000" dirty="0" err="1"/>
              <a:t>centre</a:t>
            </a:r>
            <a:r>
              <a:rPr lang="en-US" sz="2000" dirty="0"/>
              <a:t> attendant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3087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Tourism &amp; Amusement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Casino worker</a:t>
            </a:r>
            <a:endParaRPr lang="en-CA" sz="2000" dirty="0"/>
          </a:p>
          <a:p>
            <a:r>
              <a:rPr lang="en-US" sz="2000" dirty="0"/>
              <a:t>Hospitality </a:t>
            </a:r>
            <a:endParaRPr lang="en-CA" sz="2000" dirty="0"/>
          </a:p>
          <a:p>
            <a:r>
              <a:rPr lang="en-US" sz="2000" dirty="0"/>
              <a:t>Travel agent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5647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Sales Associate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Car dealership</a:t>
            </a:r>
            <a:endParaRPr lang="en-CA" sz="2000" dirty="0"/>
          </a:p>
          <a:p>
            <a:r>
              <a:rPr lang="en-US" sz="2000" dirty="0"/>
              <a:t>Cell phone company </a:t>
            </a:r>
            <a:endParaRPr lang="en-CA" sz="2000" dirty="0"/>
          </a:p>
          <a:p>
            <a:r>
              <a:rPr lang="en-US" sz="2000" dirty="0"/>
              <a:t>Real estate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2440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For each of the employment sectors listed above, brainstorm possible places of employment in your area, and surrounding areas. </a:t>
            </a:r>
          </a:p>
          <a:p>
            <a:r>
              <a:rPr lang="en-US" sz="2000" dirty="0"/>
              <a:t>Record your answers in the chart on page 8 in your workbook and discuss as a group.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88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Career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Career or employment outlook is a prediction of the change in the number of people employed in a specific job over a set period of time. </a:t>
            </a:r>
          </a:p>
          <a:p>
            <a:r>
              <a:rPr lang="en-US" sz="2000" dirty="0"/>
              <a:t>When choosing a career or job, it’s important to take into consideration whether there will be jobs available in your chosen field.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135258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Do you know which occupation you are interested in? </a:t>
            </a:r>
            <a:endParaRPr lang="en-CA" sz="2000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6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29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4998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National Occupational Classification (NOC)</a:t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9317" y="2150852"/>
            <a:ext cx="8915400" cy="3777622"/>
          </a:xfrm>
        </p:spPr>
        <p:txBody>
          <a:bodyPr>
            <a:normAutofit/>
          </a:bodyPr>
          <a:lstStyle/>
          <a:p>
            <a:r>
              <a:rPr lang="en-US" sz="2000" dirty="0"/>
              <a:t>The NOC system is Canada’s national system of organizing and describing occupations. </a:t>
            </a:r>
          </a:p>
          <a:p>
            <a:r>
              <a:rPr lang="en-US" sz="2000" dirty="0"/>
              <a:t>Every occupation in the Canada job market is assigned a 4 digit code called the NOC code. </a:t>
            </a:r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854750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952" y="64136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National Occupational Classification (NOC)</a:t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645" y="2193985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Using this code you can research information about your chosen occupation such as, salaries, career outlook, job descriptions, education required, etc. 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11247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 this learning series, you will learn skills that will help you begin a journey towards working in a customer service setting. </a:t>
            </a:r>
          </a:p>
          <a:p>
            <a:r>
              <a:rPr lang="en-US" sz="2000" dirty="0"/>
              <a:t>The first step in this journey is determining what skills you already have and what skills you can improve. </a:t>
            </a:r>
            <a:endParaRPr lang="en-CA" sz="20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720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Access the Canada job bank </a:t>
            </a:r>
            <a:r>
              <a:rPr lang="en-US" sz="2000" dirty="0" err="1"/>
              <a:t>labour</a:t>
            </a:r>
            <a:r>
              <a:rPr lang="en-US" sz="2000" dirty="0"/>
              <a:t> market information page.</a:t>
            </a:r>
            <a:endParaRPr lang="en-CA" sz="2000" dirty="0"/>
          </a:p>
          <a:p>
            <a:r>
              <a:rPr lang="en-US" sz="2000" u="sng" dirty="0">
                <a:hlinkClick r:id="rId2"/>
              </a:rPr>
              <a:t>https://www.jobbank.gc.ca/explorecareers</a:t>
            </a:r>
            <a:endParaRPr lang="en-CA" sz="2000" dirty="0"/>
          </a:p>
          <a:p>
            <a:pPr lvl="0"/>
            <a:r>
              <a:rPr lang="en-US" sz="2000" dirty="0"/>
              <a:t>Search for </a:t>
            </a:r>
            <a:r>
              <a:rPr lang="en-CA" sz="2000" dirty="0"/>
              <a:t>a specific occupation</a:t>
            </a:r>
          </a:p>
          <a:p>
            <a:pPr lvl="0"/>
            <a:r>
              <a:rPr lang="en-US" sz="2000" dirty="0"/>
              <a:t>Select the province of Ontario</a:t>
            </a:r>
            <a:endParaRPr lang="en-CA" sz="2000" dirty="0"/>
          </a:p>
          <a:p>
            <a:pPr lvl="0"/>
            <a:r>
              <a:rPr lang="en-US" sz="2000" dirty="0"/>
              <a:t>Complete the chart on page 9 in your workbook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4593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Share your findings with the group. </a:t>
            </a:r>
          </a:p>
          <a:p>
            <a:r>
              <a:rPr lang="en-US" sz="2000" dirty="0"/>
              <a:t>Specifically, what different employment settings can you work in, depending on your chosen occupation?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Complete the assessment package. </a:t>
            </a:r>
          </a:p>
          <a:p>
            <a:r>
              <a:rPr lang="en-US" sz="2000" dirty="0"/>
              <a:t>The purpose of this assessment is to determine what tasks you can already complete independently and what skills you will upgrade during this learning series. </a:t>
            </a:r>
          </a:p>
          <a:p>
            <a:r>
              <a:rPr lang="en-US" sz="2000" dirty="0"/>
              <a:t>Feedback will be provided to you during session 2. </a:t>
            </a:r>
            <a:endParaRPr lang="en-CA" sz="2000" dirty="0"/>
          </a:p>
          <a:p>
            <a:r>
              <a:rPr lang="en-US" sz="2000" dirty="0"/>
              <a:t>When you have completed the assessment, make sure your name is on the package and hand it to your facilitator.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 descr="https://phmecloud.blob.core.windows.net/photo/web/zx4dmqow2azln8ihv5l0spcm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803" y="6263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52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Learning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It is also important to understand how you learn best. </a:t>
            </a:r>
            <a:endParaRPr lang="en-CA" sz="2000" dirty="0"/>
          </a:p>
          <a:p>
            <a:r>
              <a:rPr lang="en-US" sz="2000" dirty="0"/>
              <a:t>There are 3 learning styles:</a:t>
            </a:r>
            <a:endParaRPr lang="en-CA" sz="2000" dirty="0"/>
          </a:p>
          <a:p>
            <a:pPr lvl="1"/>
            <a:r>
              <a:rPr lang="en-CA" sz="2000" dirty="0"/>
              <a:t>Visual</a:t>
            </a:r>
          </a:p>
          <a:p>
            <a:pPr lvl="1"/>
            <a:r>
              <a:rPr lang="en-CA" sz="2000" dirty="0"/>
              <a:t>Auditory</a:t>
            </a:r>
          </a:p>
          <a:p>
            <a:pPr lvl="1"/>
            <a:r>
              <a:rPr lang="en-CA" sz="2000" dirty="0"/>
              <a:t>Kinesthetic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56" y="4206240"/>
            <a:ext cx="2431807" cy="237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2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Why is it important to understand how we learn best? </a:t>
            </a:r>
            <a:endParaRPr lang="en-CA" sz="2000" dirty="0"/>
          </a:p>
          <a:p>
            <a:r>
              <a:rPr lang="en-US" sz="2000" dirty="0"/>
              <a:t>Why is understanding the different types of learners important when preparing for employment?</a:t>
            </a:r>
            <a:endParaRPr lang="en-CA" sz="2000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369" y="6792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71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Complete the learning style survey provided by your facilitator to determine what type of learner you are. </a:t>
            </a:r>
          </a:p>
          <a:p>
            <a:r>
              <a:rPr lang="en-US" sz="2000" dirty="0"/>
              <a:t>When completed, make sure your name is on it, and hand it to your facilitator.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72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5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Learner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learner plan is a tool for yourself and your facilitator to use, to plan and monitor your goal, learning activities, milestones, additional supports required and referral results.</a:t>
            </a:r>
          </a:p>
          <a:p>
            <a:r>
              <a:rPr lang="en-US" sz="2000" dirty="0"/>
              <a:t>Review your learner plan and complete the tasks outlined on page 5 in your workbook. </a:t>
            </a:r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42" y="624110"/>
            <a:ext cx="664522" cy="6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1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Milestones are activities you will complete during the program. </a:t>
            </a:r>
          </a:p>
          <a:p>
            <a:r>
              <a:rPr lang="en-US" sz="2000" dirty="0"/>
              <a:t>They allow you to demonstrate your ability to successfully complete specific tasks related to your goal.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265" y="395510"/>
            <a:ext cx="1218400" cy="12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82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1121</Words>
  <Application>Microsoft Office PowerPoint</Application>
  <PresentationFormat>Widescreen</PresentationFormat>
  <Paragraphs>149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Century Gothic</vt:lpstr>
      <vt:lpstr>Symbol</vt:lpstr>
      <vt:lpstr>Wingdings 3</vt:lpstr>
      <vt:lpstr>Wisp</vt:lpstr>
      <vt:lpstr>Get Set for  Customer Service  </vt:lpstr>
      <vt:lpstr>PowerPoint Presentation</vt:lpstr>
      <vt:lpstr>Introduction</vt:lpstr>
      <vt:lpstr>Activity</vt:lpstr>
      <vt:lpstr>Learning Styles</vt:lpstr>
      <vt:lpstr>Discuss</vt:lpstr>
      <vt:lpstr>Activity</vt:lpstr>
      <vt:lpstr>Learner Plans</vt:lpstr>
      <vt:lpstr>Milestones</vt:lpstr>
      <vt:lpstr>Milestones</vt:lpstr>
      <vt:lpstr>Session 1</vt:lpstr>
      <vt:lpstr>Discuss</vt:lpstr>
      <vt:lpstr>Customer Service </vt:lpstr>
      <vt:lpstr>Activity </vt:lpstr>
      <vt:lpstr>Customer Service </vt:lpstr>
      <vt:lpstr>Video </vt:lpstr>
      <vt:lpstr>Discuss </vt:lpstr>
      <vt:lpstr>Activity </vt:lpstr>
      <vt:lpstr>Customer Service Jobs </vt:lpstr>
      <vt:lpstr>Food and Beverage Service </vt:lpstr>
      <vt:lpstr>Retail</vt:lpstr>
      <vt:lpstr>Office Administration </vt:lpstr>
      <vt:lpstr>Tourism &amp; Amusement </vt:lpstr>
      <vt:lpstr>Sales Associate </vt:lpstr>
      <vt:lpstr>Activity </vt:lpstr>
      <vt:lpstr>Career Outlook</vt:lpstr>
      <vt:lpstr>Discuss</vt:lpstr>
      <vt:lpstr>National Occupational Classification (NOC) </vt:lpstr>
      <vt:lpstr>National Occupational Classification (NOC) </vt:lpstr>
      <vt:lpstr>Activity</vt:lpstr>
      <vt:lpstr>Discuss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Robyn Cook-Ritchie</cp:lastModifiedBy>
  <cp:revision>13</cp:revision>
  <dcterms:created xsi:type="dcterms:W3CDTF">2023-02-01T18:40:23Z</dcterms:created>
  <dcterms:modified xsi:type="dcterms:W3CDTF">2023-02-21T19:42:49Z</dcterms:modified>
</cp:coreProperties>
</file>